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73" r:id="rId2"/>
    <p:sldId id="256" r:id="rId3"/>
    <p:sldId id="257" r:id="rId4"/>
    <p:sldId id="275" r:id="rId5"/>
    <p:sldId id="258" r:id="rId6"/>
    <p:sldId id="277" r:id="rId7"/>
    <p:sldId id="260" r:id="rId8"/>
    <p:sldId id="276" r:id="rId9"/>
    <p:sldId id="272" r:id="rId10"/>
    <p:sldId id="274" r:id="rId11"/>
    <p:sldId id="278" r:id="rId12"/>
  </p:sldIdLst>
  <p:sldSz cx="14630400" cy="8229600"/>
  <p:notesSz cx="8229600" cy="14630400"/>
  <p:embeddedFontLst>
    <p:embeddedFont>
      <p:font typeface="DM Sans" pitchFamily="2" charset="0"/>
      <p:regular r:id="rId14"/>
    </p:embeddedFont>
    <p:embeddedFont>
      <p:font typeface="Inter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0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204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85F9E5-6DCB-C11D-CEF3-C28F2CB37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8720" y="-1178796"/>
            <a:ext cx="8254183" cy="92179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en-US" altLang="en-US" sz="12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KISHKINDA UNIVERSITY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5W38+WVG,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Siruguppa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Rd, Ashok Nagar, Rajeshwari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nagar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Ballari, Karnataka 583275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Department of </a:t>
            </a:r>
            <a:r>
              <a:rPr lang="en-US" altLang="en-US" sz="27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 &amp; Engineering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       </a:t>
            </a:r>
            <a:r>
              <a:rPr lang="en-US" alt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7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Presentation on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    </a:t>
            </a:r>
            <a:r>
              <a:rPr kumimoji="0" lang="en-US" altLang="en-US" sz="3600" b="1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DM Sans" pitchFamily="2" charset="0"/>
                <a:cs typeface="Times New Roman" panose="02020603050405020304" pitchFamily="18" charset="0"/>
              </a:rPr>
              <a:t>“</a:t>
            </a:r>
            <a:r>
              <a:rPr lang="en-US" altLang="en-US" sz="3600" b="1" dirty="0">
                <a:solidFill>
                  <a:schemeClr val="accent1"/>
                </a:solidFill>
                <a:latin typeface="DM Sans" pitchFamily="2" charset="0"/>
                <a:cs typeface="Times New Roman" panose="02020603050405020304" pitchFamily="18" charset="0"/>
              </a:rPr>
              <a:t>Referee scheduling system</a:t>
            </a:r>
            <a:r>
              <a:rPr kumimoji="0" lang="en-US" altLang="en-US" sz="3600" b="1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DM Sans" pitchFamily="2" charset="0"/>
                <a:cs typeface="Times New Roman" panose="02020603050405020304" pitchFamily="18" charset="0"/>
              </a:rPr>
              <a:t>”</a:t>
            </a:r>
            <a:r>
              <a:rPr kumimoji="0" lang="en-US" altLang="en-US" sz="3600" b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n-US" altLang="en-US" sz="8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           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Team members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Preetam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	- KUB23CSE107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Vikas		- KUB23CSE159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Praveen	- KUB24CSE022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Ganesh	- KUB24CSE035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Prashanth	- KUB24CSE062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9A4A51A-0FF6-4825-BE4C-C8D6F37FBC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10" y="627330"/>
            <a:ext cx="175260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1A4A16-80CC-AF5A-E2D8-CCEBB4B93972}"/>
              </a:ext>
            </a:extLst>
          </p:cNvPr>
          <p:cNvSpPr txBox="1"/>
          <p:nvPr/>
        </p:nvSpPr>
        <p:spPr>
          <a:xfrm>
            <a:off x="10068025" y="4937760"/>
            <a:ext cx="1869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Trainer : </a:t>
            </a:r>
            <a:r>
              <a:rPr lang="en-IN" dirty="0" err="1"/>
              <a:t>sukumar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99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Q&amp;A: Should You Include References on a Resume? | Indeed.com">
            <a:extLst>
              <a:ext uri="{FF2B5EF4-FFF2-40B4-BE49-F238E27FC236}">
                <a16:creationId xmlns:a16="http://schemas.microsoft.com/office/drawing/2014/main" id="{D3977A48-8DA4-192D-796F-00C229512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4630400" cy="249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EF2621-FC18-EB4A-5BC5-B3B4EDB47DC0}"/>
              </a:ext>
            </a:extLst>
          </p:cNvPr>
          <p:cNvSpPr txBox="1"/>
          <p:nvPr/>
        </p:nvSpPr>
        <p:spPr>
          <a:xfrm>
            <a:off x="1001027" y="2514905"/>
            <a:ext cx="27366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 dirty="0">
                <a:latin typeface="DM Sans" pitchFamily="2" charset="0"/>
              </a:rPr>
              <a:t>Reference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5DB7DE-B201-4D44-6612-A813EC166508}"/>
              </a:ext>
            </a:extLst>
          </p:cNvPr>
          <p:cNvSpPr txBox="1"/>
          <p:nvPr/>
        </p:nvSpPr>
        <p:spPr>
          <a:xfrm>
            <a:off x="1001027" y="3781140"/>
            <a:ext cx="7315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1.	 </a:t>
            </a:r>
            <a:r>
              <a:rPr lang="en-IN" sz="3200" u="sng" dirty="0"/>
              <a:t>https://ref-scheduler.apponic.com/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86B76F-F715-45DE-C56A-DED072A7FD9F}"/>
              </a:ext>
            </a:extLst>
          </p:cNvPr>
          <p:cNvSpPr txBox="1"/>
          <p:nvPr/>
        </p:nvSpPr>
        <p:spPr>
          <a:xfrm>
            <a:off x="1001027" y="6447803"/>
            <a:ext cx="7315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3.	</a:t>
            </a:r>
            <a:r>
              <a:rPr lang="en-IN" sz="3200" u="sng" dirty="0"/>
              <a:t>https://www.refereeschedule.com/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FB60EC-B34A-D178-281E-E5FB8C985A16}"/>
              </a:ext>
            </a:extLst>
          </p:cNvPr>
          <p:cNvSpPr txBox="1"/>
          <p:nvPr/>
        </p:nvSpPr>
        <p:spPr>
          <a:xfrm>
            <a:off x="1001027" y="5114471"/>
            <a:ext cx="7315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2.	</a:t>
            </a:r>
            <a:r>
              <a:rPr lang="en-IN" sz="3200" u="sng" dirty="0"/>
              <a:t>https://github.com/ahundiak/zayso</a:t>
            </a:r>
          </a:p>
        </p:txBody>
      </p:sp>
    </p:spTree>
    <p:extLst>
      <p:ext uri="{BB962C8B-B14F-4D97-AF65-F5344CB8AC3E}">
        <p14:creationId xmlns:p14="http://schemas.microsoft.com/office/powerpoint/2010/main" val="3393001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Thank You Images – Browse 325,398 Stock Photos, Vectors, and Video | Adobe  Stock">
            <a:extLst>
              <a:ext uri="{FF2B5EF4-FFF2-40B4-BE49-F238E27FC236}">
                <a16:creationId xmlns:a16="http://schemas.microsoft.com/office/drawing/2014/main" id="{4D16B155-D329-4B80-412A-C47A1B496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6440"/>
            <a:ext cx="14618970" cy="8236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83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03030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Referee Scheduling System 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3926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outlines a proof-of-concept for a new referee scheduling system designed to streamline the management of referees for various sports organizations.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75345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70040" y="5736550"/>
            <a:ext cx="339137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424" y="905232"/>
            <a:ext cx="7687151" cy="1300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03030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Problem Statement and Objectives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8424" y="2518053"/>
            <a:ext cx="7687151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 referee scheduling methods often lack efficiency, resulting in scheduling conflicts, administrative burdens, and a lack of communication.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8424" y="3652004"/>
            <a:ext cx="468273" cy="468273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908209" y="3729990"/>
            <a:ext cx="108704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1404818" y="3652004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Objective 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404818" y="4101941"/>
            <a:ext cx="3063121" cy="1664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simplify the scheduling process for referees and organizers, improving efficiency and reducing administrative workloads.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676061" y="3652004"/>
            <a:ext cx="468273" cy="468273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0" name="Text 7"/>
          <p:cNvSpPr/>
          <p:nvPr/>
        </p:nvSpPr>
        <p:spPr>
          <a:xfrm>
            <a:off x="4820126" y="3729990"/>
            <a:ext cx="180142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5352455" y="3652004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Objective 2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5352455" y="4101941"/>
            <a:ext cx="3063121" cy="1664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enhance communication between referees, organizers, and athletes, minimizing misunderstandings and delays.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8424" y="6208633"/>
            <a:ext cx="468273" cy="468273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869037" y="6286619"/>
            <a:ext cx="187047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1404818" y="6208633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Objective 3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404818" y="6658570"/>
            <a:ext cx="7010757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provide real-time access to scheduling information for all stakeholders, improving transparency and accountability.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what is angular module, type of angular modules">
            <a:extLst>
              <a:ext uri="{FF2B5EF4-FFF2-40B4-BE49-F238E27FC236}">
                <a16:creationId xmlns:a16="http://schemas.microsoft.com/office/drawing/2014/main" id="{8C445440-74A6-3680-4A90-B36EDA387B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9" t="4784" r="12693" b="2106"/>
          <a:stretch/>
        </p:blipFill>
        <p:spPr bwMode="auto">
          <a:xfrm>
            <a:off x="7512433" y="2161541"/>
            <a:ext cx="7120094" cy="4056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hape 2">
            <a:extLst>
              <a:ext uri="{FF2B5EF4-FFF2-40B4-BE49-F238E27FC236}">
                <a16:creationId xmlns:a16="http://schemas.microsoft.com/office/drawing/2014/main" id="{8AB8D92E-7ED4-5ED0-BDAC-4782C2186D89}"/>
              </a:ext>
            </a:extLst>
          </p:cNvPr>
          <p:cNvSpPr/>
          <p:nvPr/>
        </p:nvSpPr>
        <p:spPr>
          <a:xfrm>
            <a:off x="978598" y="2009844"/>
            <a:ext cx="465058" cy="465058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4" name="Text 3">
            <a:extLst>
              <a:ext uri="{FF2B5EF4-FFF2-40B4-BE49-F238E27FC236}">
                <a16:creationId xmlns:a16="http://schemas.microsoft.com/office/drawing/2014/main" id="{664F4A3A-81BC-FB91-FAF8-8FE57C945D79}"/>
              </a:ext>
            </a:extLst>
          </p:cNvPr>
          <p:cNvSpPr/>
          <p:nvPr/>
        </p:nvSpPr>
        <p:spPr>
          <a:xfrm>
            <a:off x="1157073" y="2087353"/>
            <a:ext cx="107990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C122093B-9398-1B85-6501-E8CDC0341DC2}"/>
              </a:ext>
            </a:extLst>
          </p:cNvPr>
          <p:cNvSpPr/>
          <p:nvPr/>
        </p:nvSpPr>
        <p:spPr>
          <a:xfrm>
            <a:off x="1650348" y="2009844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3200" dirty="0"/>
              <a:t>Referee Management Module</a:t>
            </a:r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190777A3-649E-BC26-2A93-11BE0A978088}"/>
              </a:ext>
            </a:extLst>
          </p:cNvPr>
          <p:cNvSpPr/>
          <p:nvPr/>
        </p:nvSpPr>
        <p:spPr>
          <a:xfrm>
            <a:off x="1650348" y="2456685"/>
            <a:ext cx="10140599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/>
              <a:t> - Manage referee details (e.g., name, expertise, availability).</a:t>
            </a:r>
          </a:p>
          <a:p>
            <a:r>
              <a:rPr lang="en-US" sz="2000" dirty="0"/>
              <a:t>     - CRUD operations for referees (Create, Read, Update, Delete).</a:t>
            </a:r>
          </a:p>
          <a:p>
            <a:r>
              <a:rPr lang="en-US" sz="2000" dirty="0"/>
              <a:t>     - Update referee availability status.</a:t>
            </a:r>
          </a:p>
        </p:txBody>
      </p:sp>
      <p:sp>
        <p:nvSpPr>
          <p:cNvPr id="7" name="Shape 6">
            <a:extLst>
              <a:ext uri="{FF2B5EF4-FFF2-40B4-BE49-F238E27FC236}">
                <a16:creationId xmlns:a16="http://schemas.microsoft.com/office/drawing/2014/main" id="{070E312B-ACEF-E1D0-D185-4B6BFBAC3AB4}"/>
              </a:ext>
            </a:extLst>
          </p:cNvPr>
          <p:cNvSpPr/>
          <p:nvPr/>
        </p:nvSpPr>
        <p:spPr>
          <a:xfrm>
            <a:off x="978598" y="3939987"/>
            <a:ext cx="465058" cy="465058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8" name="Text 7">
            <a:extLst>
              <a:ext uri="{FF2B5EF4-FFF2-40B4-BE49-F238E27FC236}">
                <a16:creationId xmlns:a16="http://schemas.microsoft.com/office/drawing/2014/main" id="{E15A3EB2-5B7A-A2F0-C48B-FDB228653FDB}"/>
              </a:ext>
            </a:extLst>
          </p:cNvPr>
          <p:cNvSpPr/>
          <p:nvPr/>
        </p:nvSpPr>
        <p:spPr>
          <a:xfrm>
            <a:off x="1121592" y="4017496"/>
            <a:ext cx="178951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8">
            <a:extLst>
              <a:ext uri="{FF2B5EF4-FFF2-40B4-BE49-F238E27FC236}">
                <a16:creationId xmlns:a16="http://schemas.microsoft.com/office/drawing/2014/main" id="{BB9CF06F-91E7-A103-D123-D1334F2C6E84}"/>
              </a:ext>
            </a:extLst>
          </p:cNvPr>
          <p:cNvSpPr/>
          <p:nvPr/>
        </p:nvSpPr>
        <p:spPr>
          <a:xfrm>
            <a:off x="1650348" y="3939987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3200" dirty="0"/>
              <a:t>Scheduling Algorithm Module</a:t>
            </a:r>
          </a:p>
        </p:txBody>
      </p:sp>
      <p:sp>
        <p:nvSpPr>
          <p:cNvPr id="10" name="Text 9">
            <a:extLst>
              <a:ext uri="{FF2B5EF4-FFF2-40B4-BE49-F238E27FC236}">
                <a16:creationId xmlns:a16="http://schemas.microsoft.com/office/drawing/2014/main" id="{B0540522-D547-0B6D-3F18-028C1C9EB719}"/>
              </a:ext>
            </a:extLst>
          </p:cNvPr>
          <p:cNvSpPr/>
          <p:nvPr/>
        </p:nvSpPr>
        <p:spPr>
          <a:xfrm>
            <a:off x="1650348" y="4386828"/>
            <a:ext cx="12075277" cy="1322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/>
              <a:t> -  Responsibilities :</a:t>
            </a:r>
          </a:p>
          <a:p>
            <a:r>
              <a:rPr lang="en-US" sz="2000" dirty="0"/>
              <a:t>     - Implement the logic to assign referees to games.</a:t>
            </a:r>
          </a:p>
          <a:p>
            <a:r>
              <a:rPr lang="en-US" sz="2000" dirty="0"/>
              <a:t>     - Factor in availability, expertise, and game requirements.</a:t>
            </a:r>
          </a:p>
          <a:p>
            <a:r>
              <a:rPr lang="en-US" sz="2000" dirty="0"/>
              <a:t>     - Ensure referees are not overbooked or double-booked.</a:t>
            </a:r>
          </a:p>
        </p:txBody>
      </p:sp>
      <p:sp>
        <p:nvSpPr>
          <p:cNvPr id="11" name="Shape 10">
            <a:extLst>
              <a:ext uri="{FF2B5EF4-FFF2-40B4-BE49-F238E27FC236}">
                <a16:creationId xmlns:a16="http://schemas.microsoft.com/office/drawing/2014/main" id="{4EBFE416-1F54-AFC1-9E90-586110077749}"/>
              </a:ext>
            </a:extLst>
          </p:cNvPr>
          <p:cNvSpPr/>
          <p:nvPr/>
        </p:nvSpPr>
        <p:spPr>
          <a:xfrm>
            <a:off x="978598" y="5985078"/>
            <a:ext cx="465058" cy="465058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2" name="Text 11">
            <a:extLst>
              <a:ext uri="{FF2B5EF4-FFF2-40B4-BE49-F238E27FC236}">
                <a16:creationId xmlns:a16="http://schemas.microsoft.com/office/drawing/2014/main" id="{0CD02B4B-4FC6-0202-26BF-CFFD291ECA8C}"/>
              </a:ext>
            </a:extLst>
          </p:cNvPr>
          <p:cNvSpPr/>
          <p:nvPr/>
        </p:nvSpPr>
        <p:spPr>
          <a:xfrm>
            <a:off x="1118258" y="6062587"/>
            <a:ext cx="185738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400" dirty="0"/>
          </a:p>
        </p:txBody>
      </p:sp>
      <p:sp>
        <p:nvSpPr>
          <p:cNvPr id="13" name="Text 12">
            <a:extLst>
              <a:ext uri="{FF2B5EF4-FFF2-40B4-BE49-F238E27FC236}">
                <a16:creationId xmlns:a16="http://schemas.microsoft.com/office/drawing/2014/main" id="{C320490C-EE35-0C02-03B7-375B5D680D80}"/>
              </a:ext>
            </a:extLst>
          </p:cNvPr>
          <p:cNvSpPr/>
          <p:nvPr/>
        </p:nvSpPr>
        <p:spPr>
          <a:xfrm>
            <a:off x="1650348" y="5985078"/>
            <a:ext cx="3171468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3200" dirty="0"/>
              <a:t>Feedback Management Module</a:t>
            </a:r>
          </a:p>
        </p:txBody>
      </p:sp>
      <p:sp>
        <p:nvSpPr>
          <p:cNvPr id="14" name="Text 13">
            <a:extLst>
              <a:ext uri="{FF2B5EF4-FFF2-40B4-BE49-F238E27FC236}">
                <a16:creationId xmlns:a16="http://schemas.microsoft.com/office/drawing/2014/main" id="{3F98CEF7-CCC3-46A5-449F-394C55B679B5}"/>
              </a:ext>
            </a:extLst>
          </p:cNvPr>
          <p:cNvSpPr/>
          <p:nvPr/>
        </p:nvSpPr>
        <p:spPr>
          <a:xfrm>
            <a:off x="1650348" y="6431919"/>
            <a:ext cx="11112751" cy="165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000" dirty="0"/>
              <a:t>- Collect and manage feedback on referees' performances.</a:t>
            </a:r>
          </a:p>
          <a:p>
            <a:r>
              <a:rPr lang="en-US" sz="2000" dirty="0"/>
              <a:t>     - Allow for updating and reviewing feedback.</a:t>
            </a:r>
          </a:p>
          <a:p>
            <a:r>
              <a:rPr lang="en-US" sz="2000" dirty="0"/>
              <a:t>     - Use feedback to adjust referee expertise or availability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D559D3-240B-19DE-20B5-8AD58B7E18F8}"/>
              </a:ext>
            </a:extLst>
          </p:cNvPr>
          <p:cNvSpPr txBox="1"/>
          <p:nvPr/>
        </p:nvSpPr>
        <p:spPr>
          <a:xfrm>
            <a:off x="1188601" y="537358"/>
            <a:ext cx="2329484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50" b="1" dirty="0">
                <a:latin typeface="DM Sans" pitchFamily="2" charset="0"/>
              </a:rPr>
              <a:t>Modules</a:t>
            </a:r>
          </a:p>
        </p:txBody>
      </p:sp>
    </p:spTree>
    <p:extLst>
      <p:ext uri="{BB962C8B-B14F-4D97-AF65-F5344CB8AC3E}">
        <p14:creationId xmlns:p14="http://schemas.microsoft.com/office/powerpoint/2010/main" val="1220673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1752" y="936546"/>
            <a:ext cx="7236381" cy="608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03030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Features and Functionality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81752" y="1837492"/>
            <a:ext cx="7780496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will incorporate a range of features designed to address the challenges faced by referees and organizers.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1752" y="2679740"/>
            <a:ext cx="3792855" cy="2057043"/>
          </a:xfrm>
          <a:prstGeom prst="roundRect">
            <a:avLst>
              <a:gd name="adj" fmla="val 1421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876538" y="2874526"/>
            <a:ext cx="3301484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Referee Profile Management</a:t>
            </a:r>
            <a:endParaRPr lang="en-US" sz="1900" b="1" dirty="0"/>
          </a:p>
        </p:txBody>
      </p:sp>
      <p:sp>
        <p:nvSpPr>
          <p:cNvPr id="7" name="Text 4"/>
          <p:cNvSpPr/>
          <p:nvPr/>
        </p:nvSpPr>
        <p:spPr>
          <a:xfrm>
            <a:off x="876538" y="3295650"/>
            <a:ext cx="3403283" cy="1246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Centralized profiles for referees with comprehensive details, including availability, qualifications, and contact information.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4669393" y="2679740"/>
            <a:ext cx="3792855" cy="2057043"/>
          </a:xfrm>
          <a:prstGeom prst="roundRect">
            <a:avLst>
              <a:gd name="adj" fmla="val 1421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4864179" y="2874526"/>
            <a:ext cx="2435185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Game Scheduling</a:t>
            </a:r>
            <a:endParaRPr lang="en-US" sz="1900" b="1" dirty="0"/>
          </a:p>
        </p:txBody>
      </p:sp>
      <p:sp>
        <p:nvSpPr>
          <p:cNvPr id="10" name="Text 7"/>
          <p:cNvSpPr/>
          <p:nvPr/>
        </p:nvSpPr>
        <p:spPr>
          <a:xfrm>
            <a:off x="4864179" y="3295650"/>
            <a:ext cx="3403283" cy="1246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Streamlined game scheduling with automated assignment based on referee availability, qualifications, and preferred sports.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81752" y="4931569"/>
            <a:ext cx="3792855" cy="2361367"/>
          </a:xfrm>
          <a:prstGeom prst="roundRect">
            <a:avLst>
              <a:gd name="adj" fmla="val 1238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876538" y="5126355"/>
            <a:ext cx="3403283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Communication and Notifications</a:t>
            </a:r>
            <a:endParaRPr lang="en-US" sz="1900" b="1" dirty="0"/>
          </a:p>
        </p:txBody>
      </p:sp>
      <p:sp>
        <p:nvSpPr>
          <p:cNvPr id="13" name="Text 10"/>
          <p:cNvSpPr/>
          <p:nvPr/>
        </p:nvSpPr>
        <p:spPr>
          <a:xfrm>
            <a:off x="876538" y="5851803"/>
            <a:ext cx="3403283" cy="1246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notifications for referees regarding assignments, schedule changes, and important announcements.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4669393" y="4950819"/>
            <a:ext cx="3792855" cy="2361367"/>
          </a:xfrm>
          <a:prstGeom prst="roundRect">
            <a:avLst>
              <a:gd name="adj" fmla="val 1238"/>
            </a:avLst>
          </a:prstGeom>
          <a:solidFill>
            <a:srgbClr val="F2EEEE"/>
          </a:solidFill>
          <a:ln/>
        </p:spPr>
      </p:sp>
      <p:sp>
        <p:nvSpPr>
          <p:cNvPr id="15" name="Text 12"/>
          <p:cNvSpPr/>
          <p:nvPr/>
        </p:nvSpPr>
        <p:spPr>
          <a:xfrm>
            <a:off x="4864179" y="5126355"/>
            <a:ext cx="2807970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Reporting and Analytics</a:t>
            </a:r>
            <a:endParaRPr lang="en-US" sz="1900" b="1" dirty="0"/>
          </a:p>
        </p:txBody>
      </p:sp>
      <p:sp>
        <p:nvSpPr>
          <p:cNvPr id="16" name="Text 13"/>
          <p:cNvSpPr/>
          <p:nvPr/>
        </p:nvSpPr>
        <p:spPr>
          <a:xfrm>
            <a:off x="4864179" y="5547479"/>
            <a:ext cx="3403283" cy="1246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Detailed reports on referee activity, scheduling trends, and performance metrics to improve efficiency and decision-making.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B789E94-A503-AD6E-C784-DC1798AEB1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95189"/>
              </p:ext>
            </p:extLst>
          </p:nvPr>
        </p:nvGraphicFramePr>
        <p:xfrm>
          <a:off x="1506354" y="1787624"/>
          <a:ext cx="11617692" cy="4930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8846">
                  <a:extLst>
                    <a:ext uri="{9D8B030D-6E8A-4147-A177-3AD203B41FA5}">
                      <a16:colId xmlns:a16="http://schemas.microsoft.com/office/drawing/2014/main" val="4107087621"/>
                    </a:ext>
                  </a:extLst>
                </a:gridCol>
                <a:gridCol w="5808846">
                  <a:extLst>
                    <a:ext uri="{9D8B030D-6E8A-4147-A177-3AD203B41FA5}">
                      <a16:colId xmlns:a16="http://schemas.microsoft.com/office/drawing/2014/main" val="154985241"/>
                    </a:ext>
                  </a:extLst>
                </a:gridCol>
              </a:tblGrid>
              <a:tr h="1232702">
                <a:tc>
                  <a:txBody>
                    <a:bodyPr/>
                    <a:lstStyle/>
                    <a:p>
                      <a:pPr algn="ctr"/>
                      <a:r>
                        <a:rPr lang="en-IN" sz="6000" dirty="0"/>
                        <a:t>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6000" dirty="0"/>
                        <a:t>Disadvantages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9955852"/>
                  </a:ext>
                </a:extLst>
              </a:tr>
              <a:tr h="1232702">
                <a:tc>
                  <a:txBody>
                    <a:bodyPr/>
                    <a:lstStyle/>
                    <a:p>
                      <a:r>
                        <a:rPr lang="en-IN" sz="2800" b="1" dirty="0"/>
                        <a:t>Clear Separation of Concerns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800" b="1" dirty="0"/>
                        <a:t>Limited Feedback Handling</a:t>
                      </a:r>
                      <a:endParaRPr lang="en-IN" sz="2800" dirty="0"/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019269"/>
                  </a:ext>
                </a:extLst>
              </a:tr>
              <a:tr h="1232702">
                <a:tc>
                  <a:txBody>
                    <a:bodyPr/>
                    <a:lstStyle/>
                    <a:p>
                      <a:r>
                        <a:rPr lang="en-IN" sz="2800" b="1" dirty="0"/>
                        <a:t>Basic CRUD Operations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b="1" dirty="0"/>
                        <a:t>No Persistent Storage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646813"/>
                  </a:ext>
                </a:extLst>
              </a:tr>
              <a:tr h="1232702">
                <a:tc>
                  <a:txBody>
                    <a:bodyPr/>
                    <a:lstStyle/>
                    <a:p>
                      <a:r>
                        <a:rPr lang="en-IN" sz="2800" b="1" dirty="0"/>
                        <a:t>Unit Testing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/>
                        <a:t>Absence of Admin and User Roles</a:t>
                      </a:r>
                      <a:endParaRPr lang="en-IN" sz="2800" dirty="0"/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0383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9130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1515" y="543401"/>
            <a:ext cx="7760970" cy="12349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03030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Scheduling and Availability Management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91515" y="2074664"/>
            <a:ext cx="7760970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will provide an intuitive interface for managing referee availability and scheduling game assignments efficiently.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976432" y="2928818"/>
            <a:ext cx="22860" cy="4757380"/>
          </a:xfrm>
          <a:prstGeom prst="roundRect">
            <a:avLst>
              <a:gd name="adj" fmla="val 129644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1187232" y="3361730"/>
            <a:ext cx="691515" cy="22860"/>
          </a:xfrm>
          <a:prstGeom prst="roundRect">
            <a:avLst>
              <a:gd name="adj" fmla="val 129644"/>
            </a:avLst>
          </a:prstGeom>
          <a:solidFill>
            <a:srgbClr val="D8D4D4"/>
          </a:solidFill>
          <a:ln/>
        </p:spPr>
      </p:sp>
      <p:sp>
        <p:nvSpPr>
          <p:cNvPr id="7" name="Shape 4"/>
          <p:cNvSpPr/>
          <p:nvPr/>
        </p:nvSpPr>
        <p:spPr>
          <a:xfrm>
            <a:off x="765631" y="3150989"/>
            <a:ext cx="444460" cy="444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936248" y="3225046"/>
            <a:ext cx="10310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2074426" y="3126343"/>
            <a:ext cx="2469713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Availability Input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2074426" y="3553420"/>
            <a:ext cx="6378059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Referees can easily input their availability, specifying preferred dates, times, and sports.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1187232" y="5013365"/>
            <a:ext cx="691515" cy="22860"/>
          </a:xfrm>
          <a:prstGeom prst="roundRect">
            <a:avLst>
              <a:gd name="adj" fmla="val 129644"/>
            </a:avLst>
          </a:prstGeom>
          <a:solidFill>
            <a:srgbClr val="D8D4D4"/>
          </a:solidFill>
          <a:ln/>
        </p:spPr>
      </p:sp>
      <p:sp>
        <p:nvSpPr>
          <p:cNvPr id="12" name="Shape 9"/>
          <p:cNvSpPr/>
          <p:nvPr/>
        </p:nvSpPr>
        <p:spPr>
          <a:xfrm>
            <a:off x="765631" y="4802624"/>
            <a:ext cx="444460" cy="444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902315" y="4876681"/>
            <a:ext cx="170974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2074426" y="4777978"/>
            <a:ext cx="2724269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Automated Scheduling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2074426" y="5205055"/>
            <a:ext cx="6378059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automatically assigns referees to games based on availability, qualifications, and preferred sports.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1187232" y="6665000"/>
            <a:ext cx="691515" cy="22860"/>
          </a:xfrm>
          <a:prstGeom prst="roundRect">
            <a:avLst>
              <a:gd name="adj" fmla="val 129644"/>
            </a:avLst>
          </a:prstGeom>
          <a:solidFill>
            <a:srgbClr val="D8D4D4"/>
          </a:solidFill>
          <a:ln/>
        </p:spPr>
      </p:sp>
      <p:sp>
        <p:nvSpPr>
          <p:cNvPr id="17" name="Shape 14"/>
          <p:cNvSpPr/>
          <p:nvPr/>
        </p:nvSpPr>
        <p:spPr>
          <a:xfrm>
            <a:off x="765631" y="6454259"/>
            <a:ext cx="444460" cy="444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8" name="Text 15"/>
          <p:cNvSpPr/>
          <p:nvPr/>
        </p:nvSpPr>
        <p:spPr>
          <a:xfrm>
            <a:off x="899100" y="6528316"/>
            <a:ext cx="177522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2074426" y="6429613"/>
            <a:ext cx="2469713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Conflict Resolution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2074426" y="6856690"/>
            <a:ext cx="6378059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identifies and resolves scheduling conflicts, minimizing manual intervention and ensuring efficient assignment.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82826D-B753-16D4-F07E-21B3BFFEFCDA}"/>
              </a:ext>
            </a:extLst>
          </p:cNvPr>
          <p:cNvSpPr txBox="1"/>
          <p:nvPr/>
        </p:nvSpPr>
        <p:spPr>
          <a:xfrm>
            <a:off x="2608448" y="3095536"/>
            <a:ext cx="100968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DM Sans" pitchFamily="2" charset="0"/>
              </a:rPr>
              <a:t>Automated Scheduling</a:t>
            </a:r>
            <a:r>
              <a:rPr lang="en-US" sz="2400" dirty="0">
                <a:latin typeface="DM Sans" pitchFamily="2" charset="0"/>
              </a:rPr>
              <a:t>: AI will automate schedule creation, reducing the need for manual assignments.</a:t>
            </a:r>
          </a:p>
          <a:p>
            <a:endParaRPr lang="en-US" sz="2400" dirty="0">
              <a:latin typeface="DM Sans" pitchFamily="2" charset="0"/>
            </a:endParaRPr>
          </a:p>
          <a:p>
            <a:endParaRPr lang="en-US" sz="2400" dirty="0">
              <a:latin typeface="DM Sans" pitchFamily="2" charset="0"/>
            </a:endParaRPr>
          </a:p>
          <a:p>
            <a:r>
              <a:rPr lang="en-US" sz="2400" b="1" dirty="0">
                <a:latin typeface="DM Sans" pitchFamily="2" charset="0"/>
              </a:rPr>
              <a:t>Integration with External Systems</a:t>
            </a:r>
            <a:r>
              <a:rPr lang="en-US" sz="2400" dirty="0">
                <a:latin typeface="DM Sans" pitchFamily="2" charset="0"/>
              </a:rPr>
              <a:t>: Syncing external calendars (e.g., Google Calendar) will help referees manage schedules effectively.</a:t>
            </a:r>
          </a:p>
          <a:p>
            <a:endParaRPr lang="en-US" sz="2400" dirty="0">
              <a:latin typeface="DM Sans" pitchFamily="2" charset="0"/>
            </a:endParaRPr>
          </a:p>
          <a:p>
            <a:endParaRPr lang="en-US" sz="2400" dirty="0">
              <a:latin typeface="DM Sans" pitchFamily="2" charset="0"/>
            </a:endParaRPr>
          </a:p>
          <a:p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Predictive Analytics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: Systems will predict scheduling conflicts and referee fatigue to offer early solutions</a:t>
            </a:r>
            <a:endParaRPr lang="en-IN" sz="2400" dirty="0">
              <a:latin typeface="DM Sans" pitchFamily="2" charset="0"/>
            </a:endParaRPr>
          </a:p>
        </p:txBody>
      </p:sp>
      <p:pic>
        <p:nvPicPr>
          <p:cNvPr id="7173" name="Picture 5" descr="Enhancement - Triple E Framework">
            <a:extLst>
              <a:ext uri="{FF2B5EF4-FFF2-40B4-BE49-F238E27FC236}">
                <a16:creationId xmlns:a16="http://schemas.microsoft.com/office/drawing/2014/main" id="{0DAE5BFB-F44B-1C92-34AD-DB2A0606F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84" y="0"/>
            <a:ext cx="13513871" cy="1848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hape 3">
            <a:extLst>
              <a:ext uri="{FF2B5EF4-FFF2-40B4-BE49-F238E27FC236}">
                <a16:creationId xmlns:a16="http://schemas.microsoft.com/office/drawing/2014/main" id="{48FCB337-4191-1B1C-C8F6-943E684ECFAC}"/>
              </a:ext>
            </a:extLst>
          </p:cNvPr>
          <p:cNvSpPr/>
          <p:nvPr/>
        </p:nvSpPr>
        <p:spPr>
          <a:xfrm>
            <a:off x="1764747" y="3315153"/>
            <a:ext cx="691515" cy="22860"/>
          </a:xfrm>
          <a:prstGeom prst="roundRect">
            <a:avLst>
              <a:gd name="adj" fmla="val 129644"/>
            </a:avLst>
          </a:prstGeom>
          <a:solidFill>
            <a:srgbClr val="D8D4D4"/>
          </a:solidFill>
          <a:ln/>
        </p:spPr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0BBF0B5F-FA9E-EAD6-F6BC-B38AABAF310F}"/>
              </a:ext>
            </a:extLst>
          </p:cNvPr>
          <p:cNvSpPr/>
          <p:nvPr/>
        </p:nvSpPr>
        <p:spPr>
          <a:xfrm>
            <a:off x="1343146" y="3104412"/>
            <a:ext cx="444460" cy="444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5F5000DA-D46D-0880-EA84-B1349B95E70F}"/>
              </a:ext>
            </a:extLst>
          </p:cNvPr>
          <p:cNvSpPr/>
          <p:nvPr/>
        </p:nvSpPr>
        <p:spPr>
          <a:xfrm>
            <a:off x="1513763" y="3178469"/>
            <a:ext cx="10310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300" dirty="0"/>
          </a:p>
        </p:txBody>
      </p:sp>
      <p:sp>
        <p:nvSpPr>
          <p:cNvPr id="9" name="Shape 8">
            <a:extLst>
              <a:ext uri="{FF2B5EF4-FFF2-40B4-BE49-F238E27FC236}">
                <a16:creationId xmlns:a16="http://schemas.microsoft.com/office/drawing/2014/main" id="{94E66B1A-F789-C6C4-6F4E-69291685D6AB}"/>
              </a:ext>
            </a:extLst>
          </p:cNvPr>
          <p:cNvSpPr/>
          <p:nvPr/>
        </p:nvSpPr>
        <p:spPr>
          <a:xfrm>
            <a:off x="1764747" y="4966788"/>
            <a:ext cx="691515" cy="22860"/>
          </a:xfrm>
          <a:prstGeom prst="roundRect">
            <a:avLst>
              <a:gd name="adj" fmla="val 129644"/>
            </a:avLst>
          </a:prstGeom>
          <a:solidFill>
            <a:srgbClr val="D8D4D4"/>
          </a:solidFill>
          <a:ln/>
        </p:spPr>
      </p:sp>
      <p:sp>
        <p:nvSpPr>
          <p:cNvPr id="10" name="Shape 9">
            <a:extLst>
              <a:ext uri="{FF2B5EF4-FFF2-40B4-BE49-F238E27FC236}">
                <a16:creationId xmlns:a16="http://schemas.microsoft.com/office/drawing/2014/main" id="{33D7D5D9-3E9C-5633-759C-CDE7487AAB7A}"/>
              </a:ext>
            </a:extLst>
          </p:cNvPr>
          <p:cNvSpPr/>
          <p:nvPr/>
        </p:nvSpPr>
        <p:spPr>
          <a:xfrm>
            <a:off x="1343146" y="4756047"/>
            <a:ext cx="444460" cy="444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A18D171E-29A8-CF67-830E-0A51AB32E47A}"/>
              </a:ext>
            </a:extLst>
          </p:cNvPr>
          <p:cNvSpPr/>
          <p:nvPr/>
        </p:nvSpPr>
        <p:spPr>
          <a:xfrm>
            <a:off x="1479830" y="4830104"/>
            <a:ext cx="170974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Shape 13">
            <a:extLst>
              <a:ext uri="{FF2B5EF4-FFF2-40B4-BE49-F238E27FC236}">
                <a16:creationId xmlns:a16="http://schemas.microsoft.com/office/drawing/2014/main" id="{249E1C75-D9ED-8CBC-4308-865C4C729E2F}"/>
              </a:ext>
            </a:extLst>
          </p:cNvPr>
          <p:cNvSpPr/>
          <p:nvPr/>
        </p:nvSpPr>
        <p:spPr>
          <a:xfrm>
            <a:off x="1764747" y="6618423"/>
            <a:ext cx="691515" cy="22860"/>
          </a:xfrm>
          <a:prstGeom prst="roundRect">
            <a:avLst>
              <a:gd name="adj" fmla="val 129644"/>
            </a:avLst>
          </a:prstGeom>
          <a:solidFill>
            <a:srgbClr val="D8D4D4"/>
          </a:solidFill>
          <a:ln/>
        </p:spPr>
      </p:sp>
      <p:sp>
        <p:nvSpPr>
          <p:cNvPr id="13" name="Shape 14">
            <a:extLst>
              <a:ext uri="{FF2B5EF4-FFF2-40B4-BE49-F238E27FC236}">
                <a16:creationId xmlns:a16="http://schemas.microsoft.com/office/drawing/2014/main" id="{A9EE8CE1-BF27-6FE2-1799-661F9CD54BAE}"/>
              </a:ext>
            </a:extLst>
          </p:cNvPr>
          <p:cNvSpPr/>
          <p:nvPr/>
        </p:nvSpPr>
        <p:spPr>
          <a:xfrm>
            <a:off x="1343146" y="6407682"/>
            <a:ext cx="444460" cy="444460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4" name="Text 15">
            <a:extLst>
              <a:ext uri="{FF2B5EF4-FFF2-40B4-BE49-F238E27FC236}">
                <a16:creationId xmlns:a16="http://schemas.microsoft.com/office/drawing/2014/main" id="{E63F2ED3-4C82-5E28-DACD-F803146BEA78}"/>
              </a:ext>
            </a:extLst>
          </p:cNvPr>
          <p:cNvSpPr/>
          <p:nvPr/>
        </p:nvSpPr>
        <p:spPr>
          <a:xfrm>
            <a:off x="1476615" y="6481739"/>
            <a:ext cx="177522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64646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2213733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0">
            <a:extLst>
              <a:ext uri="{FF2B5EF4-FFF2-40B4-BE49-F238E27FC236}">
                <a16:creationId xmlns:a16="http://schemas.microsoft.com/office/drawing/2014/main" id="{39BDF56E-D5F7-4BCD-F3B7-0B3B8ACA51FD}"/>
              </a:ext>
            </a:extLst>
          </p:cNvPr>
          <p:cNvSpPr/>
          <p:nvPr/>
        </p:nvSpPr>
        <p:spPr>
          <a:xfrm>
            <a:off x="742644" y="3315533"/>
            <a:ext cx="6697385" cy="6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03030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Conclusion </a:t>
            </a:r>
            <a:endParaRPr lang="en-US" sz="4050" dirty="0"/>
          </a:p>
        </p:txBody>
      </p:sp>
      <p:sp>
        <p:nvSpPr>
          <p:cNvPr id="16" name="Text 1">
            <a:extLst>
              <a:ext uri="{FF2B5EF4-FFF2-40B4-BE49-F238E27FC236}">
                <a16:creationId xmlns:a16="http://schemas.microsoft.com/office/drawing/2014/main" id="{3A516C7F-8E17-48DB-7C7D-69E1EFC7D488}"/>
              </a:ext>
            </a:extLst>
          </p:cNvPr>
          <p:cNvSpPr/>
          <p:nvPr/>
        </p:nvSpPr>
        <p:spPr>
          <a:xfrm>
            <a:off x="723543" y="4271605"/>
            <a:ext cx="13183314" cy="3392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800" dirty="0"/>
              <a:t>In conclusion, the Referee Scheduling System efficiently manages referee assignments, feedback, and game scheduling using Object-Oriented Programming. It handles CRUD operations for referees, games, and feedback while ensuring referees are assigned based on availability and expertise. With built-in unit tests, the system is reliable and scalable, making it adaptable for future enhancements, such as advanced scheduling algorithms or feedback analytics. This proof of concept provides a streamlined solution for optimizing referee management and game operations.</a:t>
            </a:r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AA427B9F-EA39-8556-9E8B-05502D2C3EF2}"/>
              </a:ext>
            </a:extLst>
          </p:cNvPr>
          <p:cNvSpPr/>
          <p:nvPr/>
        </p:nvSpPr>
        <p:spPr>
          <a:xfrm>
            <a:off x="902018" y="5475446"/>
            <a:ext cx="107990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endParaRPr lang="en-US" sz="2400" dirty="0"/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2468DCE4-0C0A-2095-BF4F-4A3FCC15A1C9}"/>
              </a:ext>
            </a:extLst>
          </p:cNvPr>
          <p:cNvSpPr/>
          <p:nvPr/>
        </p:nvSpPr>
        <p:spPr>
          <a:xfrm>
            <a:off x="1395293" y="5397937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endParaRPr lang="en-US" sz="2000" dirty="0"/>
          </a:p>
        </p:txBody>
      </p:sp>
      <p:pic>
        <p:nvPicPr>
          <p:cNvPr id="29" name="Image 0" descr="preencoded.png">
            <a:extLst>
              <a:ext uri="{FF2B5EF4-FFF2-40B4-BE49-F238E27FC236}">
                <a16:creationId xmlns:a16="http://schemas.microsoft.com/office/drawing/2014/main" id="{5BE64A05-4020-47A9-D2D6-5A4ED790B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58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10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695</Words>
  <Application>Microsoft Office PowerPoint</Application>
  <PresentationFormat>Custom</PresentationFormat>
  <Paragraphs>97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Times New Roman</vt:lpstr>
      <vt:lpstr>Inter</vt:lpstr>
      <vt:lpstr>Arial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VIKAS GUTTEDAR</cp:lastModifiedBy>
  <cp:revision>5</cp:revision>
  <dcterms:created xsi:type="dcterms:W3CDTF">2024-09-26T10:50:01Z</dcterms:created>
  <dcterms:modified xsi:type="dcterms:W3CDTF">2024-09-27T09:24:56Z</dcterms:modified>
</cp:coreProperties>
</file>